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5F3-553E-40A0-A8B5-13A27609F73D}" type="datetimeFigureOut">
              <a:rPr lang="ar-IQ" smtClean="0"/>
              <a:pPr/>
              <a:t>24/06/1438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F2489-6C68-420A-AC0A-3DAF46D30ECA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5F3-553E-40A0-A8B5-13A27609F73D}" type="datetimeFigureOut">
              <a:rPr lang="ar-IQ" smtClean="0"/>
              <a:pPr/>
              <a:t>24/06/1438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F2489-6C68-420A-AC0A-3DAF46D30ECA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5F3-553E-40A0-A8B5-13A27609F73D}" type="datetimeFigureOut">
              <a:rPr lang="ar-IQ" smtClean="0"/>
              <a:pPr/>
              <a:t>24/06/1438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F2489-6C68-420A-AC0A-3DAF46D30ECA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5F3-553E-40A0-A8B5-13A27609F73D}" type="datetimeFigureOut">
              <a:rPr lang="ar-IQ" smtClean="0"/>
              <a:pPr/>
              <a:t>24/06/1438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F2489-6C68-420A-AC0A-3DAF46D30ECA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5F3-553E-40A0-A8B5-13A27609F73D}" type="datetimeFigureOut">
              <a:rPr lang="ar-IQ" smtClean="0"/>
              <a:pPr/>
              <a:t>24/06/1438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F2489-6C68-420A-AC0A-3DAF46D30ECA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5F3-553E-40A0-A8B5-13A27609F73D}" type="datetimeFigureOut">
              <a:rPr lang="ar-IQ" smtClean="0"/>
              <a:pPr/>
              <a:t>24/06/1438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F2489-6C68-420A-AC0A-3DAF46D30ECA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5F3-553E-40A0-A8B5-13A27609F73D}" type="datetimeFigureOut">
              <a:rPr lang="ar-IQ" smtClean="0"/>
              <a:pPr/>
              <a:t>24/06/1438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F2489-6C68-420A-AC0A-3DAF46D30ECA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5F3-553E-40A0-A8B5-13A27609F73D}" type="datetimeFigureOut">
              <a:rPr lang="ar-IQ" smtClean="0"/>
              <a:pPr/>
              <a:t>24/06/1438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F2489-6C68-420A-AC0A-3DAF46D30ECA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5F3-553E-40A0-A8B5-13A27609F73D}" type="datetimeFigureOut">
              <a:rPr lang="ar-IQ" smtClean="0"/>
              <a:pPr/>
              <a:t>24/06/1438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F2489-6C68-420A-AC0A-3DAF46D30ECA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5F3-553E-40A0-A8B5-13A27609F73D}" type="datetimeFigureOut">
              <a:rPr lang="ar-IQ" smtClean="0"/>
              <a:pPr/>
              <a:t>24/06/1438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F2489-6C68-420A-AC0A-3DAF46D30ECA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5F3-553E-40A0-A8B5-13A27609F73D}" type="datetimeFigureOut">
              <a:rPr lang="ar-IQ" smtClean="0"/>
              <a:pPr/>
              <a:t>24/06/1438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F2489-6C68-420A-AC0A-3DAF46D30ECA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4B5F3-553E-40A0-A8B5-13A27609F73D}" type="datetimeFigureOut">
              <a:rPr lang="ar-IQ" smtClean="0"/>
              <a:pPr/>
              <a:t>24/06/1438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F2489-6C68-420A-AC0A-3DAF46D30ECA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b="1" dirty="0"/>
              <a:t>سكان دولة الكويت حسب تعداد سنة </a:t>
            </a:r>
            <a:r>
              <a:rPr lang="ar-SA" sz="2800" b="1" dirty="0" err="1"/>
              <a:t>2005 </a:t>
            </a:r>
            <a:r>
              <a:rPr lang="ar-SA" sz="2800" b="1" dirty="0"/>
              <a:t>( </a:t>
            </a:r>
            <a:r>
              <a:rPr lang="ar-SA" sz="2800" b="1" dirty="0" err="1"/>
              <a:t>2193651 )</a:t>
            </a:r>
            <a:endParaRPr lang="ar-IQ" sz="28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267744" y="1124744"/>
            <a:ext cx="4248472" cy="5733256"/>
          </a:xfrm>
        </p:spPr>
        <p:txBody>
          <a:bodyPr/>
          <a:lstStyle/>
          <a:p>
            <a:endParaRPr lang="ar-IQ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267744" y="1124744"/>
          <a:ext cx="4248472" cy="61264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62118"/>
                <a:gridCol w="1062118"/>
                <a:gridCol w="1062118"/>
                <a:gridCol w="1062118"/>
              </a:tblGrid>
              <a:tr h="256651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Arial"/>
                          <a:ea typeface="Times New Roman"/>
                          <a:cs typeface="Simplified Arabic"/>
                        </a:rPr>
                        <a:t>الفئات العمرية </a:t>
                      </a:r>
                      <a:endParaRPr lang="en-US" sz="11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Arial"/>
                          <a:ea typeface="Times New Roman"/>
                          <a:cs typeface="Simplified Arabic"/>
                        </a:rPr>
                        <a:t>ذكور</a:t>
                      </a:r>
                      <a:endParaRPr lang="en-US" sz="11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Arial"/>
                          <a:ea typeface="Times New Roman"/>
                          <a:cs typeface="Simplified Arabic"/>
                        </a:rPr>
                        <a:t>إناث</a:t>
                      </a:r>
                      <a:endParaRPr lang="en-US" sz="11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Arial"/>
                          <a:ea typeface="Times New Roman"/>
                          <a:cs typeface="Simplified Arabic"/>
                        </a:rPr>
                        <a:t>المواليد</a:t>
                      </a:r>
                      <a:endParaRPr lang="en-US" sz="11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اقل من 1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16617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15240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-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1- 4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82848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77470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-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5 </a:t>
                      </a: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– 9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97196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90809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-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10 – 14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86665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80223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-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15 – 19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80728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75321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1244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20 – 24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113641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86523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10827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25 – 29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175739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104622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15842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30 – 34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172333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97140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12297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35- 39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154624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83243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6719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40 – 44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114943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62869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1877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45 – 49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84695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44221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200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50 – 54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53915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28319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-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55 – 59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30285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18269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-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60 – 64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16486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11848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-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+65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19632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17187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-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979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المجموع 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1300347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893304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Simplified Arabic"/>
                        </a:rPr>
                        <a:t>49006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IQ" dirty="0" smtClean="0"/>
              <a:t>الزيادة الطبيعية الصافية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147248" cy="48245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ar-IQ" dirty="0" smtClean="0"/>
              <a:t>الزيادة الطبيعية </a:t>
            </a:r>
            <a:r>
              <a:rPr lang="ar-IQ" dirty="0" err="1" smtClean="0"/>
              <a:t>الصافية </a:t>
            </a:r>
            <a:r>
              <a:rPr lang="ar-IQ" dirty="0" smtClean="0"/>
              <a:t>= عدد </a:t>
            </a:r>
            <a:r>
              <a:rPr lang="ar-IQ" dirty="0" err="1" smtClean="0"/>
              <a:t>الولادات </a:t>
            </a:r>
            <a:r>
              <a:rPr lang="ar-IQ" dirty="0" smtClean="0"/>
              <a:t>– عدد الوفيات</a:t>
            </a:r>
          </a:p>
          <a:p>
            <a:r>
              <a:rPr lang="ar-IQ" dirty="0" smtClean="0"/>
              <a:t>الزيادة الطبيعية الصافية لدولة </a:t>
            </a:r>
            <a:r>
              <a:rPr lang="ar-IQ" dirty="0" err="1" smtClean="0"/>
              <a:t>الكويت </a:t>
            </a:r>
            <a:r>
              <a:rPr lang="ar-IQ" dirty="0" smtClean="0"/>
              <a:t>= 49006-42517</a:t>
            </a:r>
          </a:p>
          <a:p>
            <a:r>
              <a:rPr lang="ar-IQ" dirty="0" smtClean="0"/>
              <a:t>الزيادة الطبيعية </a:t>
            </a:r>
            <a:r>
              <a:rPr lang="ar-IQ" dirty="0" err="1" smtClean="0"/>
              <a:t>الصافية </a:t>
            </a:r>
            <a:r>
              <a:rPr lang="ar-IQ" dirty="0" smtClean="0"/>
              <a:t>= 4689</a:t>
            </a:r>
            <a:endParaRPr lang="ar-IQ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ar-IQ" dirty="0" smtClean="0"/>
              <a:t>معدل الزيادة الطبيعية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endParaRPr lang="ar-IQ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1556792"/>
            <a:ext cx="4667250" cy="1271389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3140968"/>
            <a:ext cx="4829175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IQ" dirty="0" smtClean="0"/>
              <a:t>معدل المواليد الخام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ar-IQ" dirty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r>
              <a:rPr lang="ar-IQ" dirty="0"/>
              <a:t> </a:t>
            </a:r>
            <a:r>
              <a:rPr lang="ar-IQ" dirty="0" smtClean="0"/>
              <a:t>            </a:t>
            </a:r>
            <a:r>
              <a:rPr lang="ar-IQ" sz="2400" dirty="0" smtClean="0"/>
              <a:t>معدل المواليد </a:t>
            </a:r>
            <a:r>
              <a:rPr lang="ar-IQ" sz="2400" dirty="0" err="1" smtClean="0"/>
              <a:t>الخام </a:t>
            </a:r>
            <a:r>
              <a:rPr lang="ar-IQ" sz="2400" dirty="0" smtClean="0"/>
              <a:t>= 22.339</a:t>
            </a:r>
            <a:endParaRPr lang="ar-IQ" sz="2400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2132856"/>
            <a:ext cx="6086475" cy="8477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2996952"/>
            <a:ext cx="4143375" cy="847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ar-IQ" dirty="0" smtClean="0"/>
              <a:t>نسبة الخصوبة العامة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pPr lvl="0"/>
            <a:r>
              <a:rPr kumimoji="0" lang="ar-IQ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نسبة الخصوبة </a:t>
            </a:r>
            <a:r>
              <a:rPr kumimoji="0" lang="ar-IQ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العامة </a:t>
            </a:r>
            <a:r>
              <a:rPr kumimoji="0" lang="ar-IQ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= 88.468</a:t>
            </a:r>
            <a:endParaRPr kumimoji="0" lang="ar-IQ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ar-IQ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844824"/>
            <a:ext cx="8208912" cy="110195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996952"/>
            <a:ext cx="5966146" cy="120953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ar-IQ" dirty="0" smtClean="0"/>
              <a:t>نسبة الخصوبة الخاصة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endParaRPr lang="ar-IQ" dirty="0" smtClean="0"/>
          </a:p>
          <a:p>
            <a:endParaRPr lang="ar-IQ" dirty="0"/>
          </a:p>
          <a:p>
            <a:r>
              <a:rPr lang="ar-IQ" sz="2400" dirty="0" smtClean="0"/>
              <a:t>نسبة الخصوبة الخاصة للفئة </a:t>
            </a:r>
            <a:r>
              <a:rPr lang="ar-IQ" sz="2400" dirty="0" err="1" smtClean="0"/>
              <a:t>العمرية (30-34 ) </a:t>
            </a:r>
            <a:r>
              <a:rPr lang="ar-IQ" sz="2400" dirty="0" smtClean="0"/>
              <a:t>= 126.590</a:t>
            </a:r>
            <a:endParaRPr lang="en-US" sz="2400" dirty="0" smtClean="0"/>
          </a:p>
          <a:p>
            <a:endParaRPr lang="ar-IQ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700808"/>
            <a:ext cx="8136903" cy="10480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3825" y="2852936"/>
            <a:ext cx="9020175" cy="8477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3789040"/>
            <a:ext cx="6962931" cy="93610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ar-IQ" dirty="0" smtClean="0"/>
              <a:t> نسبة الخصوبة الكلي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IQ" sz="2000" dirty="0" smtClean="0"/>
              <a:t>نسبة الخصوبة </a:t>
            </a:r>
            <a:r>
              <a:rPr lang="ar-IQ" sz="2000" dirty="0" err="1" smtClean="0"/>
              <a:t>الكلي </a:t>
            </a:r>
            <a:r>
              <a:rPr lang="ar-IQ" sz="2000" dirty="0" smtClean="0"/>
              <a:t>= مجموع معدلات الخصوبة الخاصة لفئات فترة </a:t>
            </a:r>
            <a:r>
              <a:rPr lang="ar-IQ" sz="2000" dirty="0" err="1" smtClean="0"/>
              <a:t>الحمل </a:t>
            </a:r>
            <a:r>
              <a:rPr lang="ar-IQ" sz="2000" dirty="0" smtClean="0"/>
              <a:t>× طول الفئة</a:t>
            </a:r>
          </a:p>
          <a:p>
            <a:pPr>
              <a:buNone/>
            </a:pPr>
            <a:r>
              <a:rPr lang="ar-IQ" sz="4400" dirty="0" smtClean="0"/>
              <a:t>نسبة الخصوبة </a:t>
            </a:r>
            <a:r>
              <a:rPr lang="ar-IQ" sz="4400" dirty="0" err="1" smtClean="0"/>
              <a:t>الكلي =</a:t>
            </a:r>
            <a:r>
              <a:rPr lang="ar-IQ" sz="4400" dirty="0" smtClean="0"/>
              <a:t>[ </a:t>
            </a:r>
            <a:r>
              <a:rPr lang="ar-IQ" sz="4400" dirty="0" err="1" smtClean="0"/>
              <a:t>16.5 </a:t>
            </a:r>
            <a:r>
              <a:rPr lang="ar-IQ" sz="4400" dirty="0" smtClean="0"/>
              <a:t>+ </a:t>
            </a:r>
            <a:r>
              <a:rPr lang="ar-IQ" sz="4400" dirty="0" err="1" smtClean="0"/>
              <a:t>125.134+151.421+126.590+80.715+29.855+4.522 ] </a:t>
            </a:r>
            <a:r>
              <a:rPr lang="ar-IQ" sz="4400" dirty="0" smtClean="0"/>
              <a:t>× 5 </a:t>
            </a:r>
          </a:p>
          <a:p>
            <a:pPr>
              <a:buNone/>
            </a:pPr>
            <a:r>
              <a:rPr lang="ar-IQ" sz="4400" dirty="0" smtClean="0"/>
              <a:t>نسبة الخصوبة </a:t>
            </a:r>
            <a:r>
              <a:rPr lang="ar-IQ" sz="4400" dirty="0" err="1" smtClean="0"/>
              <a:t>الكلي </a:t>
            </a:r>
            <a:r>
              <a:rPr lang="ar-IQ" sz="4400" dirty="0" smtClean="0"/>
              <a:t>= </a:t>
            </a:r>
            <a:r>
              <a:rPr lang="ar-IQ" sz="4400" dirty="0" err="1" smtClean="0"/>
              <a:t>534.752 </a:t>
            </a:r>
            <a:r>
              <a:rPr lang="ar-IQ" sz="4400" dirty="0" smtClean="0"/>
              <a:t>× 5</a:t>
            </a:r>
          </a:p>
          <a:p>
            <a:pPr>
              <a:buNone/>
            </a:pPr>
            <a:r>
              <a:rPr lang="ar-IQ" sz="4400" dirty="0" smtClean="0"/>
              <a:t>نسبة الخصوبة </a:t>
            </a:r>
            <a:r>
              <a:rPr lang="ar-IQ" sz="4400" dirty="0" err="1" smtClean="0"/>
              <a:t>الكلي </a:t>
            </a:r>
            <a:r>
              <a:rPr lang="ar-IQ" sz="4400" dirty="0" smtClean="0"/>
              <a:t>= 2673.76 </a:t>
            </a:r>
          </a:p>
          <a:p>
            <a:endParaRPr lang="ar-IQ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203</Words>
  <Application>Microsoft Office PowerPoint</Application>
  <PresentationFormat>عرض على الشاشة (3:4)‏</PresentationFormat>
  <Paragraphs>102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سكان دولة الكويت حسب تعداد سنة 2005 ( 2193651 )</vt:lpstr>
      <vt:lpstr>الزيادة الطبيعية الصافية</vt:lpstr>
      <vt:lpstr>معدل الزيادة الطبيعية</vt:lpstr>
      <vt:lpstr>معدل المواليد الخام</vt:lpstr>
      <vt:lpstr>نسبة الخصوبة العامة</vt:lpstr>
      <vt:lpstr>نسبة الخصوبة الخاصة</vt:lpstr>
      <vt:lpstr> نسبة الخصوبة الكلي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سكان دولة الكويت حسب تعداد سنة 2005 ( 2193651 )</dc:title>
  <dc:creator>المستقبل</dc:creator>
  <cp:lastModifiedBy>المستقبل</cp:lastModifiedBy>
  <cp:revision>18</cp:revision>
  <dcterms:created xsi:type="dcterms:W3CDTF">2016-01-02T13:30:05Z</dcterms:created>
  <dcterms:modified xsi:type="dcterms:W3CDTF">2017-03-22T16:09:30Z</dcterms:modified>
</cp:coreProperties>
</file>